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72185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594"/>
    <a:srgbClr val="FF7C80"/>
    <a:srgbClr val="F9897C"/>
    <a:srgbClr val="F69986"/>
    <a:srgbClr val="F3CD8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1368" y="24"/>
      </p:cViewPr>
      <p:guideLst>
        <p:guide orient="horz" pos="3062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20077"/>
            <a:ext cx="5829300" cy="2083896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509048"/>
            <a:ext cx="4800600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C0CD-7C82-4518-B523-8CA0F32D63F2}" type="datetimeFigureOut">
              <a:rPr kumimoji="1" lang="ja-JP" altLang="en-US" smtClean="0"/>
              <a:pPr/>
              <a:t>2012/9/10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0E3-0691-4ED9-9EDF-516AD35368D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C0CD-7C82-4518-B523-8CA0F32D63F2}" type="datetimeFigureOut">
              <a:rPr kumimoji="1" lang="ja-JP" altLang="en-US" smtClean="0"/>
              <a:pPr/>
              <a:t>2012/9/10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0E3-0691-4ED9-9EDF-516AD35368D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19850"/>
            <a:ext cx="1157288" cy="11058604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19850"/>
            <a:ext cx="3357563" cy="1105860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C0CD-7C82-4518-B523-8CA0F32D63F2}" type="datetimeFigureOut">
              <a:rPr kumimoji="1" lang="ja-JP" altLang="en-US" smtClean="0"/>
              <a:pPr/>
              <a:t>2012/9/10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0E3-0691-4ED9-9EDF-516AD35368D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C0CD-7C82-4518-B523-8CA0F32D63F2}" type="datetimeFigureOut">
              <a:rPr kumimoji="1" lang="ja-JP" altLang="en-US" smtClean="0"/>
              <a:pPr/>
              <a:t>2012/9/10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0E3-0691-4ED9-9EDF-516AD35368D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247189"/>
            <a:ext cx="5829300" cy="193086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20536"/>
            <a:ext cx="5829300" cy="21266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C0CD-7C82-4518-B523-8CA0F32D63F2}" type="datetimeFigureOut">
              <a:rPr kumimoji="1" lang="ja-JP" altLang="en-US" smtClean="0"/>
              <a:pPr/>
              <a:t>2012/9/10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0E3-0691-4ED9-9EDF-516AD35368D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24576"/>
            <a:ext cx="2257425" cy="85538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24576"/>
            <a:ext cx="2257425" cy="85538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C0CD-7C82-4518-B523-8CA0F32D63F2}" type="datetimeFigureOut">
              <a:rPr kumimoji="1" lang="ja-JP" altLang="en-US" smtClean="0"/>
              <a:pPr/>
              <a:t>2012/9/10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0E3-0691-4ED9-9EDF-516AD35368D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89325"/>
            <a:ext cx="6172200" cy="1620308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76164"/>
            <a:ext cx="3030141" cy="9069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083086"/>
            <a:ext cx="3030141" cy="56013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176164"/>
            <a:ext cx="3031331" cy="9069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083086"/>
            <a:ext cx="3031331" cy="56013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C0CD-7C82-4518-B523-8CA0F32D63F2}" type="datetimeFigureOut">
              <a:rPr kumimoji="1" lang="ja-JP" altLang="en-US" smtClean="0"/>
              <a:pPr/>
              <a:t>2012/9/10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0E3-0691-4ED9-9EDF-516AD35368D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C0CD-7C82-4518-B523-8CA0F32D63F2}" type="datetimeFigureOut">
              <a:rPr kumimoji="1" lang="ja-JP" altLang="en-US" smtClean="0"/>
              <a:pPr/>
              <a:t>2012/9/10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0E3-0691-4ED9-9EDF-516AD35368D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C0CD-7C82-4518-B523-8CA0F32D63F2}" type="datetimeFigureOut">
              <a:rPr kumimoji="1" lang="ja-JP" altLang="en-US" smtClean="0"/>
              <a:pPr/>
              <a:t>2012/9/10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0E3-0691-4ED9-9EDF-516AD35368D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87074"/>
            <a:ext cx="2256235" cy="16473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87075"/>
            <a:ext cx="3833813" cy="82973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34388"/>
            <a:ext cx="2256235" cy="66500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C0CD-7C82-4518-B523-8CA0F32D63F2}" type="datetimeFigureOut">
              <a:rPr kumimoji="1" lang="ja-JP" altLang="en-US" smtClean="0"/>
              <a:pPr/>
              <a:t>2012/9/10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0E3-0691-4ED9-9EDF-516AD35368D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805296"/>
            <a:ext cx="4114800" cy="803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68665"/>
            <a:ext cx="4114800" cy="58331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608700"/>
            <a:ext cx="4114800" cy="11409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C0CD-7C82-4518-B523-8CA0F32D63F2}" type="datetimeFigureOut">
              <a:rPr kumimoji="1" lang="ja-JP" altLang="en-US" smtClean="0"/>
              <a:pPr/>
              <a:t>2012/9/10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90E3-0691-4ED9-9EDF-516AD35368D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89325"/>
            <a:ext cx="6172200" cy="16203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68433"/>
            <a:ext cx="6172200" cy="6415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010716"/>
            <a:ext cx="1600200" cy="5175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AC0CD-7C82-4518-B523-8CA0F32D63F2}" type="datetimeFigureOut">
              <a:rPr kumimoji="1" lang="ja-JP" altLang="en-US" smtClean="0"/>
              <a:pPr/>
              <a:t>2012/9/10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010716"/>
            <a:ext cx="2171700" cy="5175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010716"/>
            <a:ext cx="1600200" cy="5175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890E3-0691-4ED9-9EDF-516AD35368D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3420765"/>
          </a:xfrm>
          <a:prstGeom prst="rect">
            <a:avLst/>
          </a:prstGeom>
          <a:solidFill>
            <a:srgbClr val="EE85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144016" y="37739"/>
            <a:ext cx="7101408" cy="34394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6300"/>
              </a:lnSpc>
            </a:pPr>
            <a:r>
              <a:rPr kumimoji="1" lang="ja-JP" altLang="en-US" sz="5000" dirty="0" smtClean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けずらない・痛くない</a:t>
            </a:r>
            <a:endParaRPr kumimoji="1" lang="en-US" altLang="ja-JP" sz="5000" dirty="0" smtClean="0">
              <a:solidFill>
                <a:srgbClr val="FFFF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ts val="6000"/>
              </a:lnSpc>
            </a:pPr>
            <a:r>
              <a:rPr lang="ja-JP" altLang="en-US" sz="4600" dirty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虫歯</a:t>
            </a:r>
            <a:r>
              <a:rPr lang="ja-JP" altLang="en-US" sz="4600" dirty="0" smtClean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治療しってますか？</a:t>
            </a:r>
            <a:endParaRPr lang="en-US" altLang="ja-JP" sz="4600" dirty="0" smtClean="0">
              <a:solidFill>
                <a:srgbClr val="FFFF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ts val="4600"/>
              </a:lnSpc>
            </a:pPr>
            <a:r>
              <a:rPr kumimoji="1" lang="ja-JP" altLang="en-US" sz="3400" dirty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ドックベストセメントと</a:t>
            </a:r>
            <a:r>
              <a:rPr kumimoji="1" lang="ja-JP" altLang="en-US" sz="3400" dirty="0" smtClean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いう</a:t>
            </a:r>
            <a:endParaRPr kumimoji="1" lang="en-US" altLang="ja-JP" sz="3400" dirty="0" smtClean="0">
              <a:solidFill>
                <a:srgbClr val="FFFF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ts val="4600"/>
              </a:lnSpc>
            </a:pPr>
            <a:r>
              <a:rPr kumimoji="1" lang="ja-JP" altLang="en-US" sz="3400" dirty="0" smtClean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特殊セメントを塗りこむだけで</a:t>
            </a:r>
            <a:endParaRPr kumimoji="1" lang="en-US" altLang="ja-JP" sz="3400" dirty="0" smtClean="0">
              <a:solidFill>
                <a:srgbClr val="FFFF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lnSpc>
                <a:spcPts val="4600"/>
              </a:lnSpc>
            </a:pPr>
            <a:r>
              <a:rPr lang="ja-JP" altLang="en-US" sz="3400" dirty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虫歯</a:t>
            </a:r>
            <a:r>
              <a:rPr lang="ja-JP" altLang="en-US" sz="3400" dirty="0" smtClean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が治まる新しい治療方法です</a:t>
            </a:r>
            <a:endParaRPr kumimoji="1" lang="ja-JP" altLang="en-US" sz="3400" dirty="0">
              <a:solidFill>
                <a:srgbClr val="FFFF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17658" y="-35619"/>
            <a:ext cx="56938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い　</a:t>
            </a:r>
            <a:r>
              <a:rPr kumimoji="1" lang="ja-JP" altLang="en-US" sz="1000" dirty="0" err="1" smtClean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た</a:t>
            </a:r>
            <a:endParaRPr kumimoji="1" lang="ja-JP" altLang="en-US" sz="1000" dirty="0">
              <a:solidFill>
                <a:srgbClr val="FFFF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8641" y="751344"/>
            <a:ext cx="1851789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む　し　ば　ち　り　ょ　</a:t>
            </a:r>
            <a:r>
              <a:rPr kumimoji="1" lang="ja-JP" altLang="en-US" sz="1000" dirty="0" err="1" smtClean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う</a:t>
            </a:r>
            <a:endParaRPr kumimoji="1" lang="ja-JP" altLang="en-US" sz="1000" dirty="0">
              <a:solidFill>
                <a:srgbClr val="FFFF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6673" y="2094424"/>
            <a:ext cx="69762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とくしゅ</a:t>
            </a:r>
            <a:endParaRPr kumimoji="1" lang="ja-JP" altLang="en-US" sz="1000" dirty="0">
              <a:solidFill>
                <a:srgbClr val="FFFF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478555" y="2094424"/>
            <a:ext cx="312906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ぬ</a:t>
            </a:r>
            <a:endParaRPr kumimoji="1" lang="ja-JP" altLang="en-US" sz="1000" dirty="0">
              <a:solidFill>
                <a:srgbClr val="FFFF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88641" y="2670488"/>
            <a:ext cx="82586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む　し　</a:t>
            </a:r>
            <a:r>
              <a:rPr kumimoji="1" lang="ja-JP" altLang="en-US" sz="1000" dirty="0" err="1" smtClean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ば</a:t>
            </a:r>
            <a:endParaRPr kumimoji="1" lang="ja-JP" altLang="en-US" sz="1000" dirty="0">
              <a:solidFill>
                <a:srgbClr val="FFFF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2777" y="2670488"/>
            <a:ext cx="56938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1000" dirty="0" smtClean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お　</a:t>
            </a:r>
            <a:r>
              <a:rPr lang="ja-JP" altLang="en-US" sz="1000" dirty="0" err="1" smtClean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さ</a:t>
            </a:r>
            <a:endParaRPr kumimoji="1" lang="ja-JP" altLang="en-US" sz="1000" dirty="0">
              <a:solidFill>
                <a:srgbClr val="FFFF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646011" y="2670488"/>
            <a:ext cx="569387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あたら</a:t>
            </a:r>
            <a:endParaRPr kumimoji="1" lang="ja-JP" altLang="en-US" sz="1000" dirty="0">
              <a:solidFill>
                <a:srgbClr val="FFFF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42155" y="2670488"/>
            <a:ext cx="1816523" cy="24622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ち  り  ょ  う  ほ  う  ほ  </a:t>
            </a:r>
            <a:r>
              <a:rPr kumimoji="1" lang="ja-JP" altLang="en-US" sz="1000" dirty="0" err="1" smtClean="0">
                <a:solidFill>
                  <a:srgbClr val="FFFF00"/>
                </a:solidFill>
                <a:latin typeface="HG丸ｺﾞｼｯｸM-PRO" pitchFamily="50" charset="-128"/>
                <a:ea typeface="HG丸ｺﾞｼｯｸM-PRO" pitchFamily="50" charset="-128"/>
              </a:rPr>
              <a:t>う</a:t>
            </a:r>
            <a:endParaRPr kumimoji="1" lang="ja-JP" altLang="en-US" sz="1000" dirty="0">
              <a:solidFill>
                <a:srgbClr val="FFFF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80928" y="3636789"/>
            <a:ext cx="4121696" cy="199355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en-US" altLang="ja-JP" sz="2200" dirty="0" smtClean="0">
                <a:solidFill>
                  <a:srgbClr val="EE8594"/>
                </a:solidFill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kumimoji="1" lang="ja-JP" altLang="en-US" sz="2200" dirty="0" smtClean="0">
                <a:solidFill>
                  <a:srgbClr val="EE8594"/>
                </a:solidFill>
                <a:latin typeface="HG丸ｺﾞｼｯｸM-PRO" pitchFamily="50" charset="-128"/>
                <a:ea typeface="HG丸ｺﾞｼｯｸM-PRO" pitchFamily="50" charset="-128"/>
              </a:rPr>
              <a:t>メリット</a:t>
            </a:r>
            <a:r>
              <a:rPr kumimoji="1" lang="en-US" altLang="ja-JP" sz="2200" dirty="0" smtClean="0">
                <a:solidFill>
                  <a:srgbClr val="EE8594"/>
                </a:solidFill>
                <a:latin typeface="HG丸ｺﾞｼｯｸM-PRO" pitchFamily="50" charset="-128"/>
                <a:ea typeface="HG丸ｺﾞｼｯｸM-PRO" pitchFamily="50" charset="-128"/>
              </a:rPr>
              <a:t>】</a:t>
            </a:r>
          </a:p>
          <a:p>
            <a:pPr>
              <a:lnSpc>
                <a:spcPts val="3000"/>
              </a:lnSpc>
            </a:pPr>
            <a:r>
              <a:rPr kumimoji="1" lang="ja-JP" altLang="en-US" sz="2200" dirty="0" smtClean="0">
                <a:solidFill>
                  <a:srgbClr val="EE8594"/>
                </a:solidFill>
                <a:latin typeface="HG丸ｺﾞｼｯｸM-PRO" pitchFamily="50" charset="-128"/>
                <a:ea typeface="HG丸ｺﾞｼｯｸM-PRO" pitchFamily="50" charset="-128"/>
              </a:rPr>
              <a:t>◎神経を抜くリスクが減ります</a:t>
            </a:r>
            <a:endParaRPr kumimoji="1" lang="en-US" altLang="ja-JP" sz="2200" dirty="0" smtClean="0">
              <a:solidFill>
                <a:srgbClr val="EE8594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200" dirty="0" smtClean="0">
                <a:solidFill>
                  <a:srgbClr val="EE8594"/>
                </a:solidFill>
                <a:latin typeface="HG丸ｺﾞｼｯｸM-PRO" pitchFamily="50" charset="-128"/>
                <a:ea typeface="HG丸ｺﾞｼｯｸM-PRO" pitchFamily="50" charset="-128"/>
              </a:rPr>
              <a:t>◎治療自体に痛い処置が少ない</a:t>
            </a:r>
            <a:endParaRPr lang="en-US" altLang="ja-JP" sz="2200" dirty="0" smtClean="0">
              <a:solidFill>
                <a:srgbClr val="EE8594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200" dirty="0" smtClean="0">
                <a:solidFill>
                  <a:srgbClr val="EE8594"/>
                </a:solidFill>
                <a:latin typeface="HG丸ｺﾞｼｯｸM-PRO" pitchFamily="50" charset="-128"/>
                <a:ea typeface="HG丸ｺﾞｼｯｸM-PRO" pitchFamily="50" charset="-128"/>
              </a:rPr>
              <a:t>◎治療回数が少なくなります</a:t>
            </a:r>
            <a:endParaRPr kumimoji="1" lang="en-US" altLang="ja-JP" sz="2200" dirty="0" smtClean="0">
              <a:solidFill>
                <a:srgbClr val="EE8594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200" dirty="0" smtClean="0">
                <a:solidFill>
                  <a:srgbClr val="EE8594"/>
                </a:solidFill>
                <a:latin typeface="HG丸ｺﾞｼｯｸM-PRO" pitchFamily="50" charset="-128"/>
                <a:ea typeface="HG丸ｺﾞｼｯｸM-PRO" pitchFamily="50" charset="-128"/>
              </a:rPr>
              <a:t>◎こどもでもだいじょうぶです</a:t>
            </a:r>
            <a:endParaRPr kumimoji="1" lang="en-US" altLang="ja-JP" sz="2800" dirty="0" smtClean="0">
              <a:solidFill>
                <a:srgbClr val="EE8594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9392" y="7537435"/>
            <a:ext cx="4121696" cy="200054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000"/>
              </a:lnSpc>
            </a:pPr>
            <a:r>
              <a:rPr kumimoji="1" lang="en-US" altLang="ja-JP" sz="2200" dirty="0" smtClean="0">
                <a:solidFill>
                  <a:srgbClr val="EE8594"/>
                </a:solidFill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kumimoji="1" lang="ja-JP" altLang="en-US" sz="2200" dirty="0" smtClean="0">
                <a:solidFill>
                  <a:srgbClr val="EE8594"/>
                </a:solidFill>
                <a:latin typeface="HG丸ｺﾞｼｯｸM-PRO" pitchFamily="50" charset="-128"/>
                <a:ea typeface="HG丸ｺﾞｼｯｸM-PRO" pitchFamily="50" charset="-128"/>
              </a:rPr>
              <a:t>注意点</a:t>
            </a:r>
            <a:r>
              <a:rPr kumimoji="1" lang="en-US" altLang="ja-JP" sz="2200" dirty="0" smtClean="0">
                <a:solidFill>
                  <a:srgbClr val="EE8594"/>
                </a:solidFill>
                <a:latin typeface="HG丸ｺﾞｼｯｸM-PRO" pitchFamily="50" charset="-128"/>
                <a:ea typeface="HG丸ｺﾞｼｯｸM-PRO" pitchFamily="50" charset="-128"/>
              </a:rPr>
              <a:t>】</a:t>
            </a:r>
          </a:p>
          <a:p>
            <a:pPr>
              <a:lnSpc>
                <a:spcPts val="3000"/>
              </a:lnSpc>
            </a:pPr>
            <a:r>
              <a:rPr kumimoji="1" lang="ja-JP" altLang="en-US" sz="2200" dirty="0" smtClean="0">
                <a:solidFill>
                  <a:srgbClr val="EE8594"/>
                </a:solidFill>
                <a:latin typeface="HG丸ｺﾞｼｯｸM-PRO" pitchFamily="50" charset="-128"/>
                <a:ea typeface="HG丸ｺﾞｼｯｸM-PRO" pitchFamily="50" charset="-128"/>
              </a:rPr>
              <a:t>◎保険が</a:t>
            </a:r>
            <a:r>
              <a:rPr kumimoji="1" lang="ja-JP" altLang="en-US" sz="2200" dirty="0" smtClean="0">
                <a:solidFill>
                  <a:srgbClr val="EE8594"/>
                </a:solidFill>
                <a:latin typeface="HG丸ｺﾞｼｯｸM-PRO" pitchFamily="50" charset="-128"/>
                <a:ea typeface="HG丸ｺﾞｼｯｸM-PRO" pitchFamily="50" charset="-128"/>
              </a:rPr>
              <a:t>ききません</a:t>
            </a:r>
            <a:endParaRPr kumimoji="1" lang="en-US" altLang="ja-JP" sz="1600" dirty="0" smtClean="0">
              <a:solidFill>
                <a:srgbClr val="EE8594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en-US" altLang="ja-JP" sz="2200" dirty="0" smtClean="0">
                <a:solidFill>
                  <a:srgbClr val="EE8594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kumimoji="1" lang="ja-JP" altLang="en-US" sz="2200" dirty="0" smtClean="0">
                <a:solidFill>
                  <a:srgbClr val="EE8594"/>
                </a:solidFill>
                <a:latin typeface="HG丸ｺﾞｼｯｸM-PRO" pitchFamily="50" charset="-128"/>
                <a:ea typeface="HG丸ｺﾞｼｯｸM-PRO" pitchFamily="50" charset="-128"/>
              </a:rPr>
              <a:t>本の歯の処置に対して</a:t>
            </a:r>
            <a:endParaRPr kumimoji="1" lang="en-US" altLang="ja-JP" sz="2200" dirty="0" smtClean="0">
              <a:solidFill>
                <a:srgbClr val="EE8594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200" dirty="0" smtClean="0">
                <a:solidFill>
                  <a:srgbClr val="EE8594"/>
                </a:solidFill>
                <a:latin typeface="HG丸ｺﾞｼｯｸM-PRO" pitchFamily="50" charset="-128"/>
                <a:ea typeface="HG丸ｺﾞｼｯｸM-PRO" pitchFamily="50" charset="-128"/>
              </a:rPr>
              <a:t>目安　約　　　　円</a:t>
            </a:r>
            <a:endParaRPr lang="en-US" altLang="ja-JP" sz="2200" dirty="0" smtClean="0">
              <a:solidFill>
                <a:srgbClr val="EE8594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en-US" altLang="ja-JP" sz="1500" dirty="0" smtClean="0">
                <a:solidFill>
                  <a:srgbClr val="EE8594"/>
                </a:solidFill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kumimoji="1" lang="ja-JP" altLang="en-US" sz="1500" dirty="0" smtClean="0">
                <a:solidFill>
                  <a:srgbClr val="EE8594"/>
                </a:solidFill>
                <a:latin typeface="HG丸ｺﾞｼｯｸM-PRO" pitchFamily="50" charset="-128"/>
                <a:ea typeface="HG丸ｺﾞｼｯｸM-PRO" pitchFamily="50" charset="-128"/>
              </a:rPr>
              <a:t>歯冠修復処置に別途（自費）が必要です。</a:t>
            </a:r>
            <a:endParaRPr kumimoji="1" lang="en-US" altLang="ja-JP" sz="1500" dirty="0" smtClean="0">
              <a:solidFill>
                <a:srgbClr val="EE8594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500" dirty="0" smtClean="0">
                <a:solidFill>
                  <a:srgbClr val="EE8594"/>
                </a:solidFill>
                <a:latin typeface="HG丸ｺﾞｼｯｸM-PRO" pitchFamily="50" charset="-128"/>
                <a:ea typeface="HG丸ｺﾞｼｯｸM-PRO" pitchFamily="50" charset="-128"/>
              </a:rPr>
              <a:t>※</a:t>
            </a:r>
            <a:r>
              <a:rPr lang="ja-JP" altLang="en-US" sz="1500" dirty="0" smtClean="0">
                <a:solidFill>
                  <a:srgbClr val="EE8594"/>
                </a:solidFill>
                <a:latin typeface="HG丸ｺﾞｼｯｸM-PRO" pitchFamily="50" charset="-128"/>
                <a:ea typeface="HG丸ｺﾞｼｯｸM-PRO" pitchFamily="50" charset="-128"/>
              </a:rPr>
              <a:t>詳しくはスタッフまで</a:t>
            </a:r>
            <a:endParaRPr kumimoji="1" lang="en-US" altLang="ja-JP" sz="1500" dirty="0" smtClean="0">
              <a:solidFill>
                <a:srgbClr val="EE8594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6" name="Picture 2" descr="C:\Users\STEMS\Desktop\Documents\My Dropbox\ドックベストセメント\院内ポスター\ドックベストA4院内チラシ\女性笑顔写真（ドックスベストポスター）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0765"/>
            <a:ext cx="2636912" cy="3954166"/>
          </a:xfrm>
          <a:prstGeom prst="rect">
            <a:avLst/>
          </a:prstGeom>
          <a:noFill/>
        </p:spPr>
      </p:pic>
      <p:pic>
        <p:nvPicPr>
          <p:cNvPr id="1027" name="Picture 3" descr="C:\Users\STEMS\Desktop\Documents\My Dropbox\ドックベストセメント\院内ポスター\ドックベストA4院内チラシ\家族笑顔写真（ドックスベストチラシ）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21088" y="5753213"/>
            <a:ext cx="2636912" cy="3968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85</Words>
  <Application>Microsoft Office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Shintaro Asai</dc:creator>
  <cp:lastModifiedBy>STEMS</cp:lastModifiedBy>
  <cp:revision>10</cp:revision>
  <dcterms:created xsi:type="dcterms:W3CDTF">2012-09-10T00:09:04Z</dcterms:created>
  <dcterms:modified xsi:type="dcterms:W3CDTF">2012-09-10T10:43:33Z</dcterms:modified>
</cp:coreProperties>
</file>